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9" r:id="rId4"/>
    <p:sldId id="258" r:id="rId5"/>
    <p:sldId id="260" r:id="rId6"/>
    <p:sldId id="272" r:id="rId7"/>
    <p:sldId id="273" r:id="rId8"/>
    <p:sldId id="274" r:id="rId9"/>
    <p:sldId id="275" r:id="rId10"/>
    <p:sldId id="276" r:id="rId11"/>
    <p:sldId id="277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79" r:id="rId25"/>
    <p:sldId id="280" r:id="rId26"/>
    <p:sldId id="281" r:id="rId27"/>
    <p:sldId id="282" r:id="rId28"/>
    <p:sldId id="283" r:id="rId29"/>
    <p:sldId id="284" r:id="rId30"/>
    <p:sldId id="261" r:id="rId31"/>
    <p:sldId id="263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20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33980F-BB66-4B92-B276-7C5C23E4E766}" type="datetimeFigureOut">
              <a:rPr lang="es-MX" smtClean="0"/>
              <a:t>16/06/2019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1A6F1-777C-43D1-BF32-6A0F28D94FF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30304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Azul constancia y seguridad,</a:t>
            </a:r>
            <a:r>
              <a:rPr lang="es-MX" baseline="0" dirty="0" smtClean="0"/>
              <a:t> blanco pureza verde ética.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71A84-7449-4C4F-A3AC-385F8C55FE97}" type="slidenum">
              <a:rPr lang="es-MX" smtClean="0"/>
              <a:t>25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36368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6/16/2019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6/16/2019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6/16/2019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6/16/2019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6/16/2019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6/16/2019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6/16/2019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6/16/2019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6/16/2019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6/16/2019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6/16/2019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6/16/2019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6/16/2019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finanzas.guanajuato.gob.mx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umed.net/ce/2012/tcgz.html" TargetMode="External"/><Relationship Id="rId2" Type="http://schemas.openxmlformats.org/officeDocument/2006/relationships/hyperlink" Target="http://mireyalex.tripod.com/id19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inanzas.guanajuato.gob.mx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smtClean="0"/>
              <a:t>Desarrollo de app web</a:t>
            </a:r>
            <a:br>
              <a:rPr lang="es-MX" dirty="0" smtClean="0"/>
            </a:br>
            <a:r>
              <a:rPr lang="es-MX" dirty="0" smtClean="0"/>
              <a:t>12 de junio de 2019 </a:t>
            </a:r>
            <a:br>
              <a:rPr lang="es-MX" dirty="0" smtClean="0"/>
            </a:br>
            <a:r>
              <a:rPr lang="es-MX" dirty="0" smtClean="0"/>
              <a:t>Rodolfo Martínez Puente</a:t>
            </a:r>
            <a:endParaRPr lang="es-MX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463752"/>
              </p:ext>
            </p:extLst>
          </p:nvPr>
        </p:nvGraphicFramePr>
        <p:xfrm>
          <a:off x="5970494" y="5294294"/>
          <a:ext cx="6095719" cy="14157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72696"/>
                <a:gridCol w="4523023"/>
              </a:tblGrid>
              <a:tr h="267407">
                <a:tc>
                  <a:txBody>
                    <a:bodyPr/>
                    <a:lstStyle/>
                    <a:p>
                      <a:pPr algn="r"/>
                      <a:r>
                        <a:rPr lang="es-ES_tradnl" sz="1200" dirty="0">
                          <a:effectLst/>
                        </a:rPr>
                        <a:t>Matricula</a:t>
                      </a:r>
                      <a:endParaRPr lang="es-MX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_tradnl" sz="1200">
                          <a:effectLst/>
                        </a:rPr>
                        <a:t>Nombre</a:t>
                      </a:r>
                      <a:endParaRPr lang="es-MX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253561">
                <a:tc>
                  <a:txBody>
                    <a:bodyPr/>
                    <a:lstStyle/>
                    <a:p>
                      <a:pPr algn="r"/>
                      <a:r>
                        <a:rPr lang="es-ES_tradnl" sz="1200">
                          <a:effectLst/>
                        </a:rPr>
                        <a:t>16000037</a:t>
                      </a:r>
                      <a:endParaRPr lang="es-MX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_tradnl" sz="1200">
                          <a:effectLst/>
                        </a:rPr>
                        <a:t>Silva León Alan Ulises </a:t>
                      </a:r>
                      <a:endParaRPr lang="es-MX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253561">
                <a:tc>
                  <a:txBody>
                    <a:bodyPr/>
                    <a:lstStyle/>
                    <a:p>
                      <a:pPr algn="r"/>
                      <a:r>
                        <a:rPr lang="es-ES_tradnl" sz="1200">
                          <a:effectLst/>
                        </a:rPr>
                        <a:t>05359005</a:t>
                      </a:r>
                      <a:endParaRPr lang="es-MX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_tradnl" sz="1200">
                          <a:effectLst/>
                        </a:rPr>
                        <a:t>Albarrán Rodríguez Manuel </a:t>
                      </a:r>
                      <a:endParaRPr lang="es-MX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267407">
                <a:tc>
                  <a:txBody>
                    <a:bodyPr/>
                    <a:lstStyle/>
                    <a:p>
                      <a:pPr algn="r"/>
                      <a:r>
                        <a:rPr lang="es-ES_tradnl" sz="1200">
                          <a:effectLst/>
                        </a:rPr>
                        <a:t>16001848</a:t>
                      </a:r>
                      <a:endParaRPr lang="es-MX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_tradnl" sz="1200">
                          <a:effectLst/>
                        </a:rPr>
                        <a:t>Arévalo Sánchez Luis David</a:t>
                      </a:r>
                      <a:endParaRPr lang="es-MX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73851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1200">
                          <a:effectLst/>
                        </a:rPr>
                        <a:t>15000872</a:t>
                      </a:r>
                      <a:endParaRPr lang="es-MX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6987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1200" dirty="0">
                          <a:effectLst/>
                        </a:rPr>
                        <a:t>Katy Maciel Estrada Treviño</a:t>
                      </a:r>
                      <a:endParaRPr lang="es-MX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0022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872641"/>
            <a:ext cx="10571998" cy="970450"/>
          </a:xfrm>
        </p:spPr>
        <p:txBody>
          <a:bodyPr/>
          <a:lstStyle/>
          <a:p>
            <a:pPr algn="just"/>
            <a:r>
              <a:rPr lang="es-ES" b="1" dirty="0" smtClean="0"/>
              <a:t>¿La forma de realizar la transacción ha sido sencilla o complicada?, explica por qué. </a:t>
            </a:r>
            <a:endParaRPr lang="es-ES" b="1" dirty="0"/>
          </a:p>
        </p:txBody>
      </p:sp>
      <p:sp>
        <p:nvSpPr>
          <p:cNvPr id="4" name="CuadroTexto 3"/>
          <p:cNvSpPr txBox="1"/>
          <p:nvPr/>
        </p:nvSpPr>
        <p:spPr>
          <a:xfrm>
            <a:off x="838200" y="1690688"/>
            <a:ext cx="10515599" cy="655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pic>
        <p:nvPicPr>
          <p:cNvPr id="1026" name="Picture 2" descr="Resultado de imagen para transaccion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048" y="3011424"/>
            <a:ext cx="8343901" cy="342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403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s-ES" b="1" dirty="0" smtClean="0"/>
              <a:t>Para hacer la transacción, ¿el usuario debe registrarse? </a:t>
            </a:r>
            <a:endParaRPr lang="es-ES" b="1" dirty="0"/>
          </a:p>
        </p:txBody>
      </p:sp>
      <p:sp>
        <p:nvSpPr>
          <p:cNvPr id="4" name="CuadroTexto 3"/>
          <p:cNvSpPr txBox="1"/>
          <p:nvPr/>
        </p:nvSpPr>
        <p:spPr>
          <a:xfrm>
            <a:off x="838200" y="1690688"/>
            <a:ext cx="10515599" cy="655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pic>
        <p:nvPicPr>
          <p:cNvPr id="2050" name="Picture 2" descr="Resultado de imagen para registro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599" y="155352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571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946366" y="510182"/>
            <a:ext cx="9448800" cy="1825096"/>
          </a:xfrm>
        </p:spPr>
        <p:txBody>
          <a:bodyPr/>
          <a:lstStyle/>
          <a:p>
            <a:r>
              <a:rPr lang="es-MX" dirty="0" smtClean="0"/>
              <a:t>Datos de la empresa</a:t>
            </a:r>
            <a:endParaRPr lang="es-MX" dirty="0"/>
          </a:p>
        </p:txBody>
      </p:sp>
      <p:pic>
        <p:nvPicPr>
          <p:cNvPr id="5" name="Imagen 4"/>
          <p:cNvPicPr/>
          <p:nvPr/>
        </p:nvPicPr>
        <p:blipFill rotWithShape="1">
          <a:blip r:embed="rId2"/>
          <a:srcRect l="5658" t="34375" r="74062" b="47054"/>
          <a:stretch/>
        </p:blipFill>
        <p:spPr>
          <a:xfrm>
            <a:off x="3940763" y="2749866"/>
            <a:ext cx="5046482" cy="2710407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81658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3968" y="346362"/>
            <a:ext cx="11899175" cy="1293028"/>
          </a:xfrm>
        </p:spPr>
        <p:txBody>
          <a:bodyPr/>
          <a:lstStyle/>
          <a:p>
            <a:r>
              <a:rPr lang="es-MX" sz="3600" dirty="0">
                <a:latin typeface="Arial" panose="020B0604020202020204" pitchFamily="34" charset="0"/>
                <a:cs typeface="Arial" panose="020B0604020202020204" pitchFamily="34" charset="0"/>
              </a:rPr>
              <a:t>Secretaría de Finanzas, Inversión y Administración</a:t>
            </a:r>
            <a:r>
              <a:rPr lang="es-MX" dirty="0"/>
              <a:t>.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9492" y="1841863"/>
            <a:ext cx="10820400" cy="4024125"/>
          </a:xfrm>
        </p:spPr>
        <p:txBody>
          <a:bodyPr/>
          <a:lstStyle/>
          <a:p>
            <a:pPr marL="0" indent="0">
              <a:buNone/>
            </a:pP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Empresa de servicios</a:t>
            </a:r>
          </a:p>
          <a:p>
            <a:pPr marL="0" indent="0">
              <a:buNone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https://finanzas.guanajuato.gob.mx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/</a:t>
            </a:r>
            <a:endParaRPr lang="es-MX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Ofrece principalmente diferentes  tramites en línea como pagos , además de informar al ciudadano de los proyectos que se realizaran en el futuro, como también de la  administración del presupuesto del estado como de los municipios.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49332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38052" y="940527"/>
            <a:ext cx="10820400" cy="40241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La 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Secretaría de Finanzas, </a:t>
            </a:r>
            <a:r>
              <a:rPr lang="es-MX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Inversión 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y </a:t>
            </a:r>
            <a:r>
              <a:rPr lang="es-MX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Administración fue creada en 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1937  empezó siendo una empresa física y se puede decir que dio su incursión en el mundo del internet en el 2012, no se puede decir con certeza por que no especifica cuando se creo el sitio web y cuando se exporto a este servicio.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775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312126" y="1555210"/>
            <a:ext cx="8503920" cy="1723567"/>
          </a:xfrm>
        </p:spPr>
        <p:txBody>
          <a:bodyPr>
            <a:normAutofit/>
          </a:bodyPr>
          <a:lstStyle/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Análisis del sitio web 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262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70946" y="101627"/>
            <a:ext cx="8610600" cy="1293028"/>
          </a:xfrm>
        </p:spPr>
        <p:txBody>
          <a:bodyPr/>
          <a:lstStyle/>
          <a:p>
            <a:pPr algn="ctr"/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Secciones del sitio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03" t="17232" r="1475" b="8126"/>
          <a:stretch/>
        </p:blipFill>
        <p:spPr>
          <a:xfrm>
            <a:off x="1410453" y="1994875"/>
            <a:ext cx="9371093" cy="402431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36023" y="1209989"/>
            <a:ext cx="10842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Inicio, Acerca de la secretaria, tramites y servicios, compras publicas, Transparencia y legislación.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031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33451" y="503116"/>
            <a:ext cx="8610600" cy="1293028"/>
          </a:xfrm>
        </p:spPr>
        <p:txBody>
          <a:bodyPr/>
          <a:lstStyle/>
          <a:p>
            <a:pPr algn="ctr"/>
            <a:r>
              <a:rPr lang="es-MX" dirty="0" smtClean="0"/>
              <a:t>Inicio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64177" y="1645920"/>
            <a:ext cx="10820400" cy="4024125"/>
          </a:xfrm>
        </p:spPr>
        <p:txBody>
          <a:bodyPr/>
          <a:lstStyle/>
          <a:p>
            <a:r>
              <a:rPr lang="es-MX" dirty="0" smtClean="0"/>
              <a:t>La pagina de inicio cuenta con las noticias mas nuevas, sus redes sociales, como de información mas útil o de mas influencia.</a:t>
            </a:r>
            <a:endParaRPr lang="es-MX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16803" t="14811" r="16735" b="9653"/>
          <a:stretch/>
        </p:blipFill>
        <p:spPr>
          <a:xfrm>
            <a:off x="2704011" y="2938948"/>
            <a:ext cx="7027818" cy="344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7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6777" y="450864"/>
            <a:ext cx="8610600" cy="1293028"/>
          </a:xfrm>
        </p:spPr>
        <p:txBody>
          <a:bodyPr/>
          <a:lstStyle/>
          <a:p>
            <a:pPr algn="ctr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Acerca de la secretaria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4095" y="1580607"/>
            <a:ext cx="11893734" cy="640080"/>
          </a:xfrm>
        </p:spPr>
        <p:txBody>
          <a:bodyPr>
            <a:normAutofit/>
          </a:bodyPr>
          <a:lstStyle/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Esta sección cuenta con la misión, visión, valores e historia de la empresa como de sus principales funciones, en esta parte se muestra la información de la empresa. 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6903" t="10982" r="18442" b="4733"/>
          <a:stretch/>
        </p:blipFill>
        <p:spPr>
          <a:xfrm>
            <a:off x="1998617" y="2489240"/>
            <a:ext cx="8587517" cy="400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58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54183" y="333298"/>
            <a:ext cx="9997440" cy="1293028"/>
          </a:xfrm>
        </p:spPr>
        <p:txBody>
          <a:bodyPr/>
          <a:lstStyle/>
          <a:p>
            <a:pPr algn="ctr"/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tramites 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y servicios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6166" y="1724297"/>
            <a:ext cx="8532222" cy="4024125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Esta sección se divide en varios tramites y servicios que se pueden realizar en esta sección, ya se informar del horario de atención como la realización tramites importantes, ejemplo: poder distribuir bebidas alcohólicas, sacar placas, cambio de vivienda y pedir cita para tramites donde se necesite estar presente, como de pagos en línea ya sean colegiaturas, paga de títulos entre otros.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41098" t="20891" r="38021" b="21430"/>
          <a:stretch/>
        </p:blipFill>
        <p:spPr>
          <a:xfrm>
            <a:off x="9139645" y="1874520"/>
            <a:ext cx="2881108" cy="447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84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Empresas que implementan comercio electrónico 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18712" y="4087906"/>
            <a:ext cx="10554574" cy="1770892"/>
          </a:xfrm>
        </p:spPr>
        <p:txBody>
          <a:bodyPr/>
          <a:lstStyle/>
          <a:p>
            <a:r>
              <a:rPr lang="es-MX" dirty="0"/>
              <a:t>La compañía ha conseguido ser exitosa en el </a:t>
            </a:r>
            <a:r>
              <a:rPr lang="es-MX" dirty="0" err="1"/>
              <a:t>Ecommerce</a:t>
            </a:r>
            <a:r>
              <a:rPr lang="es-MX" dirty="0"/>
              <a:t> al permitir que otras personas puedan vender sus productos en su sitio web, pero también ofrece por cuenta propia una gran cantidad de productos de todo tipo.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205" y="2543455"/>
            <a:ext cx="4308101" cy="17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221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93669" y="764373"/>
            <a:ext cx="9912531" cy="1293028"/>
          </a:xfrm>
        </p:spPr>
        <p:txBody>
          <a:bodyPr/>
          <a:lstStyle/>
          <a:p>
            <a:pPr algn="ctr"/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compras 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publicas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2194560"/>
            <a:ext cx="7556863" cy="4024125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La sección de compras publicas, se relatan los proyectos en desarrollo como proyectos que van a realizarse,  videos de juntas de los acuerdos, información de los proveedores ya sean de  medicamentos como de distintos materiales, el gasto del presupuesto como en donde se utilizo y una lista especifica del año en donde se gasto.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56559" t="20151" r="28753" b="57053"/>
          <a:stretch/>
        </p:blipFill>
        <p:spPr>
          <a:xfrm>
            <a:off x="8621486" y="2194560"/>
            <a:ext cx="3331258" cy="290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25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68137" y="320236"/>
            <a:ext cx="8610600" cy="1293028"/>
          </a:xfrm>
        </p:spPr>
        <p:txBody>
          <a:bodyPr/>
          <a:lstStyle/>
          <a:p>
            <a:pPr algn="ctr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Transparencia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55171" y="1400992"/>
            <a:ext cx="8484326" cy="512064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endParaRPr lang="es-MX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En la Sección de transparencia se cuenta con información de los documentos donde se gasto el presupuesto como la deuda publica la calificación que tiene envase a desarrollo sustento ente otros, como de distintas leyes aplicables en el estado.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68405" t="20089" r="11415" b="17410"/>
          <a:stretch/>
        </p:blipFill>
        <p:spPr>
          <a:xfrm>
            <a:off x="9265920" y="1319348"/>
            <a:ext cx="2625634" cy="499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455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07326" y="385550"/>
            <a:ext cx="8610600" cy="1293028"/>
          </a:xfrm>
        </p:spPr>
        <p:txBody>
          <a:bodyPr/>
          <a:lstStyle/>
          <a:p>
            <a:pPr algn="ctr"/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legislación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3751" y="1946366"/>
            <a:ext cx="8272055" cy="4245428"/>
          </a:xfrm>
        </p:spPr>
        <p:txBody>
          <a:bodyPr/>
          <a:lstStyle/>
          <a:p>
            <a:pPr algn="just"/>
            <a:r>
              <a:rPr lang="es-MX" dirty="0" smtClean="0"/>
              <a:t>En la sección de legislación se cuenta con la información de los documentos a detalle del gasto del presupuesto como además de las leyes que regulan a la administración del presupuesto, como de documentos de tratados entre otros.</a:t>
            </a:r>
            <a:endParaRPr lang="es-MX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78538" t="20564" r="1215" b="51663"/>
          <a:stretch/>
        </p:blipFill>
        <p:spPr>
          <a:xfrm>
            <a:off x="9107007" y="2155371"/>
            <a:ext cx="3021838" cy="296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64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0700" y="320237"/>
            <a:ext cx="8610600" cy="1293028"/>
          </a:xfrm>
        </p:spPr>
        <p:txBody>
          <a:bodyPr/>
          <a:lstStyle/>
          <a:p>
            <a:pPr algn="ctr"/>
            <a:r>
              <a:rPr lang="es-MX" dirty="0" smtClean="0"/>
              <a:t>Aviso legal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613" y="1737361"/>
            <a:ext cx="4552404" cy="4357228"/>
          </a:xfrm>
        </p:spPr>
        <p:txBody>
          <a:bodyPr/>
          <a:lstStyle/>
          <a:p>
            <a:pPr algn="just"/>
            <a:r>
              <a:rPr lang="es-MX" dirty="0" smtClean="0"/>
              <a:t>El aviso legal cuenta con las partes que cada uno de los elementos del sitio es propiedad de la misma empresa, como del uso del cookies para mejorar el servicio.</a:t>
            </a:r>
            <a:endParaRPr lang="es-MX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16200" t="9731" r="18642" b="4733"/>
          <a:stretch/>
        </p:blipFill>
        <p:spPr>
          <a:xfrm>
            <a:off x="5538651" y="1613265"/>
            <a:ext cx="6388283" cy="471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67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642991" y="4392697"/>
            <a:ext cx="9072035" cy="2465303"/>
          </a:xfrm>
        </p:spPr>
        <p:txBody>
          <a:bodyPr/>
          <a:lstStyle/>
          <a:p>
            <a:r>
              <a:rPr lang="es-MX" dirty="0" smtClean="0"/>
              <a:t>Análisis del diseño del sitio web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85" b="94522" l="4719" r="9749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3" y="1271056"/>
            <a:ext cx="3096768" cy="312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94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48200" y="1440180"/>
            <a:ext cx="6987540" cy="4229100"/>
          </a:xfrm>
          <a:prstGeom prst="rect">
            <a:avLst/>
          </a:prstGeom>
        </p:spPr>
      </p:pic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737657" y="1439867"/>
            <a:ext cx="3680885" cy="1888068"/>
          </a:xfrm>
        </p:spPr>
        <p:txBody>
          <a:bodyPr>
            <a:normAutofit lnSpcReduction="10000"/>
          </a:bodyPr>
          <a:lstStyle/>
          <a:p>
            <a:r>
              <a:rPr lang="es-MX" dirty="0" smtClean="0"/>
              <a:t>Los colores son enfocados a los mostrados en el logotipo que contiene el sitio. </a:t>
            </a:r>
          </a:p>
          <a:p>
            <a:r>
              <a:rPr lang="es-MX" dirty="0" smtClean="0"/>
              <a:t>También debido a que los colores utilizados inspiran confianza al usuario.</a:t>
            </a:r>
          </a:p>
          <a:p>
            <a:r>
              <a:rPr lang="es-MX" dirty="0" smtClean="0"/>
              <a:t>El gobierno federal de Guanajuato se caracteriza o se asocia al color azul. </a:t>
            </a:r>
          </a:p>
          <a:p>
            <a:endParaRPr lang="es-MX" dirty="0"/>
          </a:p>
        </p:txBody>
      </p:sp>
      <p:sp>
        <p:nvSpPr>
          <p:cNvPr id="6" name="CuadroTexto 5"/>
          <p:cNvSpPr txBox="1"/>
          <p:nvPr/>
        </p:nvSpPr>
        <p:spPr>
          <a:xfrm>
            <a:off x="5035462" y="279400"/>
            <a:ext cx="6267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C</a:t>
            </a:r>
            <a:r>
              <a:rPr lang="es-MX" sz="3600" dirty="0" smtClean="0"/>
              <a:t>olores</a:t>
            </a:r>
            <a:endParaRPr lang="es-MX" sz="3600" dirty="0"/>
          </a:p>
        </p:txBody>
      </p:sp>
      <p:sp>
        <p:nvSpPr>
          <p:cNvPr id="7" name="Marcador de texto 3"/>
          <p:cNvSpPr txBox="1">
            <a:spLocks/>
          </p:cNvSpPr>
          <p:nvPr/>
        </p:nvSpPr>
        <p:spPr>
          <a:xfrm>
            <a:off x="507999" y="3554730"/>
            <a:ext cx="3680885" cy="2592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smtClean="0"/>
              <a:t>Los colores del texto dentro  este sitio varían completamente de color y en algunos  lugares solo varían las tonalidades. </a:t>
            </a:r>
            <a:endParaRPr lang="es-MX" dirty="0"/>
          </a:p>
          <a:p>
            <a:r>
              <a:rPr lang="es-MX" dirty="0" smtClean="0"/>
              <a:t>Los colores en al mayoría de texto en el sitio son: blanco, negro y una tonalidad vistosa de azul para destacar algunos títulos.  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8535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 smtClean="0"/>
              <a:t>Tamaño y cantidad </a:t>
            </a:r>
            <a:endParaRPr lang="es-MX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14512" y="2146051"/>
            <a:ext cx="6247653" cy="3649133"/>
          </a:xfrm>
          <a:prstGeom prst="rect">
            <a:avLst/>
          </a:prstGeom>
        </p:spPr>
      </p:pic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722848" y="2146052"/>
            <a:ext cx="4995332" cy="3649133"/>
          </a:xfrm>
        </p:spPr>
        <p:txBody>
          <a:bodyPr/>
          <a:lstStyle/>
          <a:p>
            <a:pPr marL="0" indent="0">
              <a:buNone/>
            </a:pPr>
            <a:r>
              <a:rPr lang="es-MX" dirty="0" smtClean="0"/>
              <a:t>Médiate lo que se lo que se puede observar el tamaño de la letra es apropiado es legible claramente. </a:t>
            </a:r>
          </a:p>
          <a:p>
            <a:pPr marL="0" indent="0">
              <a:buNone/>
            </a:pPr>
            <a:r>
              <a:rPr lang="es-MX" dirty="0" smtClean="0"/>
              <a:t>Cuenta con una cantidad de texto razonable el cual se encuentra reditado de una manera sencilla de entender por el cliente.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2367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Usabilidad y navegación 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 smtClean="0"/>
              <a:t>Debido a su diseño sencillo hasta cierto punto se puede decir que es fácil el localizar los elementos o inflación que se le esta buscando, pero en cuestión del menú hay listas despegable las cuales tiene algunas más como complementos y puede ser un poco tedioso estar buscando en cual opciones es la que me interesa revisar </a:t>
            </a:r>
            <a:endParaRPr lang="es-MX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28939" y="1963270"/>
            <a:ext cx="6119625" cy="353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10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Aplicaciones 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 smtClean="0"/>
              <a:t>Cuenta con distintas imágenes como banners logotipos de la organización. </a:t>
            </a:r>
          </a:p>
          <a:p>
            <a:r>
              <a:rPr lang="es-MX" dirty="0" smtClean="0"/>
              <a:t>las cuales tiene una buena resolución, no interfiere de manera significativa con el tiempo de carga del contenido. 					</a:t>
            </a:r>
          </a:p>
          <a:p>
            <a:r>
              <a:rPr lang="es-MX" dirty="0" smtClean="0"/>
              <a:t>Cuenta con  algunos apartados en los cuales puede consultar información parecidos a un manual sobre la acción o documento que se quiera generar 	</a:t>
            </a:r>
            <a:endParaRPr lang="es-MX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78563" y="855303"/>
            <a:ext cx="4995862" cy="242112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93" y="3522133"/>
            <a:ext cx="6085949" cy="298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482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8225" y="272075"/>
            <a:ext cx="10089775" cy="818113"/>
          </a:xfrm>
        </p:spPr>
        <p:txBody>
          <a:bodyPr/>
          <a:lstStyle/>
          <a:p>
            <a:r>
              <a:rPr lang="es-MX" dirty="0" smtClean="0"/>
              <a:t>Gráficos y animaciones </a:t>
            </a:r>
            <a:endParaRPr lang="es-MX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5152" y="1231803"/>
            <a:ext cx="5983942" cy="2432100"/>
          </a:xfrm>
          <a:prstGeom prst="rect">
            <a:avLst/>
          </a:prstGeom>
        </p:spPr>
      </p:pic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669060" y="2182409"/>
            <a:ext cx="4995332" cy="3649133"/>
          </a:xfrm>
        </p:spPr>
        <p:txBody>
          <a:bodyPr/>
          <a:lstStyle/>
          <a:p>
            <a:r>
              <a:rPr lang="es-MX" dirty="0" smtClean="0"/>
              <a:t>En distintos apartados que componen el sito web esta conformado por tablas las cuales muestran información como nombres de sucursales  o números telefónicos de los mismo. </a:t>
            </a:r>
          </a:p>
          <a:p>
            <a:r>
              <a:rPr lang="es-MX" dirty="0" smtClean="0"/>
              <a:t>Cuenta con un carrusel de imágenes las cuales muestra algunos banners con los servicios que ofrece al visitante o cliente del sitio.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26" y="3805518"/>
            <a:ext cx="6541434" cy="293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84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Empresas que implementan comercio electrónico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18712" y="4087906"/>
            <a:ext cx="10554574" cy="1770892"/>
          </a:xfrm>
        </p:spPr>
        <p:txBody>
          <a:bodyPr/>
          <a:lstStyle/>
          <a:p>
            <a:r>
              <a:rPr lang="es-MX" dirty="0"/>
              <a:t>Aparte de ser la cadena minorista más grande del mundo, Wal-Mart ha fortalecido su comercio en la Red. Tecnología, ropa y muebles son algunos de los productos que ofrece la cadena en su portal.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426" y="2705940"/>
            <a:ext cx="6224026" cy="109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575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CONCLUSIÓN	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Tomando en cuenta principalmente las comunicaciones</a:t>
            </a:r>
            <a:r>
              <a:rPr lang="es-MX" dirty="0"/>
              <a:t>, podemos definir al comercio electrónico como la entrega de información, productos </a:t>
            </a:r>
            <a:r>
              <a:rPr lang="es-MX" dirty="0"/>
              <a:t>o</a:t>
            </a:r>
            <a:r>
              <a:rPr lang="es-MX" dirty="0" smtClean="0"/>
              <a:t> </a:t>
            </a:r>
            <a:r>
              <a:rPr lang="es-MX" dirty="0"/>
              <a:t>servicios </a:t>
            </a:r>
            <a:r>
              <a:rPr lang="es-MX" dirty="0" smtClean="0"/>
              <a:t>por </a:t>
            </a:r>
            <a:r>
              <a:rPr lang="es-MX" dirty="0"/>
              <a:t>medio </a:t>
            </a:r>
            <a:r>
              <a:rPr lang="es-MX" dirty="0" smtClean="0"/>
              <a:t>de pagos los cuales se llevan a cabo atreves de </a:t>
            </a:r>
            <a:r>
              <a:rPr lang="es-MX" dirty="0"/>
              <a:t>redes o cualquier otro medio electrónico. </a:t>
            </a:r>
            <a:r>
              <a:rPr lang="es-MX" dirty="0" smtClean="0"/>
              <a:t>Dicho esto el </a:t>
            </a:r>
            <a:r>
              <a:rPr lang="es-MX" dirty="0"/>
              <a:t>comercio electrónico consiste en realizar  transacciones comerciales electrónicamente. Consiste en la transmisión electrónica de datos, incluidos texto, imágenes y vídeo.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155425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BIBLIOGRAFIA 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 smtClean="0">
              <a:hlinkClick r:id="rId2"/>
            </a:endParaRPr>
          </a:p>
          <a:p>
            <a:r>
              <a:rPr lang="es-MX" dirty="0" smtClean="0">
                <a:hlinkClick r:id="rId2"/>
              </a:rPr>
              <a:t>http</a:t>
            </a:r>
            <a:r>
              <a:rPr lang="es-MX" dirty="0">
                <a:hlinkClick r:id="rId2"/>
              </a:rPr>
              <a:t>://</a:t>
            </a:r>
            <a:r>
              <a:rPr lang="es-MX" dirty="0" smtClean="0">
                <a:hlinkClick r:id="rId2"/>
              </a:rPr>
              <a:t>mireyalex.tripod.com/id19.html</a:t>
            </a:r>
            <a:endParaRPr lang="es-MX" dirty="0" smtClean="0"/>
          </a:p>
          <a:p>
            <a:r>
              <a:rPr lang="es-MX" dirty="0">
                <a:hlinkClick r:id="rId3"/>
              </a:rPr>
              <a:t>http://</a:t>
            </a:r>
            <a:r>
              <a:rPr lang="es-MX" dirty="0" smtClean="0">
                <a:hlinkClick r:id="rId3"/>
              </a:rPr>
              <a:t>www.eumed.net/ce/2012/tcgz.html</a:t>
            </a:r>
            <a:endParaRPr lang="es-MX" dirty="0" smtClean="0"/>
          </a:p>
          <a:p>
            <a:r>
              <a:rPr lang="es-MX" dirty="0">
                <a:hlinkClick r:id="rId4"/>
              </a:rPr>
              <a:t>https://finanzas.guanajuato.gob.mx/</a:t>
            </a:r>
            <a:endParaRPr lang="es-MX" dirty="0" smtClean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55670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Empresas que implementan comercio electrónico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18712" y="4504765"/>
            <a:ext cx="10554574" cy="1354033"/>
          </a:xfrm>
        </p:spPr>
        <p:txBody>
          <a:bodyPr/>
          <a:lstStyle/>
          <a:p>
            <a:r>
              <a:rPr lang="es-MX" dirty="0"/>
              <a:t>Aquí también las personas pueden registrarse y vender sus productos directamente. Incluye un programa de protección al comprador que es una muestra de lo bien que se pueden hacer las cosas con el servicio al cliente.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345" y="2312334"/>
            <a:ext cx="4287091" cy="230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43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Datos de la empresa a analizar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STREET SOFT </a:t>
            </a:r>
          </a:p>
          <a:p>
            <a:r>
              <a:rPr lang="es-MX" dirty="0" smtClean="0"/>
              <a:t>GIRO DEL NEGOCIO: PRESTACIÓN DE SERVICIOS </a:t>
            </a:r>
          </a:p>
          <a:p>
            <a:r>
              <a:rPr lang="es-MX" dirty="0" smtClean="0"/>
              <a:t>ENLACE DEL SITIO WEB:</a:t>
            </a:r>
          </a:p>
          <a:p>
            <a:r>
              <a:rPr lang="es-MX" dirty="0" smtClean="0"/>
              <a:t>DESCRIPCIÓN: </a:t>
            </a:r>
            <a:r>
              <a:rPr lang="es-MX" dirty="0"/>
              <a:t>Escuela Primaria de Tiempo Completo con o sin servicio de alimentación. Se atiende a alumnos que requieren una estancia escolar prolongada (dos horarios de funcionamiento: de 8:00 a 14:30 y de 8:00 a 16:00 horas); los conocimientos básicos, se complementan con actividades relacionadas con la lectura y la escritura, desafíos matemáticos, el arte y la cultura, el idioma inglés y el uso de las tecnologías de la información y la comunicación</a:t>
            </a:r>
            <a:r>
              <a:rPr lang="es-MX" dirty="0" smtClean="0"/>
              <a:t>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021561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21792" y="417575"/>
            <a:ext cx="9144000" cy="1909763"/>
          </a:xfrm>
        </p:spPr>
        <p:txBody>
          <a:bodyPr/>
          <a:lstStyle/>
          <a:p>
            <a:r>
              <a:rPr lang="es-MX" dirty="0" smtClean="0"/>
              <a:t>Análisis del comercio electrónico</a:t>
            </a:r>
            <a:endParaRPr lang="es-MX" dirty="0"/>
          </a:p>
        </p:txBody>
      </p:sp>
      <p:pic>
        <p:nvPicPr>
          <p:cNvPr id="4" name="Imagen 3"/>
          <p:cNvPicPr/>
          <p:nvPr/>
        </p:nvPicPr>
        <p:blipFill rotWithShape="1">
          <a:blip r:embed="rId2"/>
          <a:srcRect l="5658" t="34375" r="74062" b="47054"/>
          <a:stretch/>
        </p:blipFill>
        <p:spPr>
          <a:xfrm>
            <a:off x="5596631" y="1907680"/>
            <a:ext cx="5046482" cy="2710407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897003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s-ES" b="1" dirty="0" smtClean="0"/>
              <a:t>¿Qué tipo de comercio electrónico tiene el sitio? </a:t>
            </a:r>
            <a:endParaRPr lang="es-ES" b="1" dirty="0"/>
          </a:p>
        </p:txBody>
      </p:sp>
      <p:sp>
        <p:nvSpPr>
          <p:cNvPr id="4" name="CuadroTexto 3"/>
          <p:cNvSpPr txBox="1"/>
          <p:nvPr/>
        </p:nvSpPr>
        <p:spPr>
          <a:xfrm>
            <a:off x="838200" y="2216468"/>
            <a:ext cx="105155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 smtClean="0"/>
              <a:t>Pago en línea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 smtClean="0"/>
              <a:t>Consultar saldo en línea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 smtClean="0"/>
              <a:t>Consulta lugares de pago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 smtClean="0"/>
              <a:t>Consulta lugares de pago</a:t>
            </a:r>
            <a:r>
              <a:rPr lang="es-ES" sz="2800" dirty="0"/>
              <a:t> </a:t>
            </a:r>
            <a:r>
              <a:rPr lang="es-ES" sz="2800" dirty="0" smtClean="0"/>
              <a:t>cercanos</a:t>
            </a:r>
          </a:p>
        </p:txBody>
      </p:sp>
    </p:spTree>
    <p:extLst>
      <p:ext uri="{BB962C8B-B14F-4D97-AF65-F5344CB8AC3E}">
        <p14:creationId xmlns:p14="http://schemas.microsoft.com/office/powerpoint/2010/main" val="397011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3816" y="0"/>
            <a:ext cx="10515600" cy="1980655"/>
          </a:xfrm>
        </p:spPr>
        <p:txBody>
          <a:bodyPr>
            <a:noAutofit/>
          </a:bodyPr>
          <a:lstStyle/>
          <a:p>
            <a:pPr algn="just"/>
            <a:r>
              <a:rPr lang="es-ES" sz="3200" b="1" dirty="0" smtClean="0"/>
              <a:t>¿De qué forma se realiza la transacción, desde el registro del usuario, la selección de artículo (por medio del carrito de compra), la selección de pago y la forma de envío? </a:t>
            </a:r>
            <a:endParaRPr lang="es-ES" sz="3200" b="1" dirty="0"/>
          </a:p>
        </p:txBody>
      </p:sp>
      <p:sp>
        <p:nvSpPr>
          <p:cNvPr id="4" name="CuadroTexto 3"/>
          <p:cNvSpPr txBox="1"/>
          <p:nvPr/>
        </p:nvSpPr>
        <p:spPr>
          <a:xfrm>
            <a:off x="1021080" y="2673668"/>
            <a:ext cx="1051559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Proporciona tu número de placas y/o el Registro Estatal Vehicular (REV), (lo puedes consultar en tu tarjeta de circulación).</a:t>
            </a:r>
          </a:p>
          <a:p>
            <a:endParaRPr lang="es-ES" sz="2000" dirty="0" smtClean="0"/>
          </a:p>
          <a:p>
            <a:r>
              <a:rPr lang="es-ES" sz="2000" dirty="0" smtClean="0"/>
              <a:t>Podrás pagar por internet aquellos vehículos que sean: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smtClean="0"/>
              <a:t>Automóviles servicio particular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smtClean="0"/>
              <a:t>Camiones servicio particular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smtClean="0"/>
              <a:t>Remolques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smtClean="0"/>
              <a:t>Motocicletas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smtClean="0"/>
              <a:t>Servicio Público</a:t>
            </a:r>
          </a:p>
          <a:p>
            <a:endParaRPr lang="es-ES" sz="2000" dirty="0" smtClean="0"/>
          </a:p>
          <a:p>
            <a:r>
              <a:rPr lang="es-ES" sz="2000" dirty="0" smtClean="0"/>
              <a:t>Importante:</a:t>
            </a:r>
          </a:p>
        </p:txBody>
      </p:sp>
    </p:spTree>
    <p:extLst>
      <p:ext uri="{BB962C8B-B14F-4D97-AF65-F5344CB8AC3E}">
        <p14:creationId xmlns:p14="http://schemas.microsoft.com/office/powerpoint/2010/main" val="3487620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23695"/>
          </a:xfrm>
        </p:spPr>
        <p:txBody>
          <a:bodyPr>
            <a:normAutofit fontScale="90000"/>
          </a:bodyPr>
          <a:lstStyle/>
          <a:p>
            <a:pPr algn="just"/>
            <a:r>
              <a:rPr lang="es-ES" b="1" dirty="0" smtClean="0"/>
              <a:t>¿Qué tipos de pago se manejan en el sitio?, es decir, pago con tarjeta de crédito, depósito bancario, o alguna otra. </a:t>
            </a:r>
            <a:endParaRPr lang="es-ES" b="1" dirty="0"/>
          </a:p>
        </p:txBody>
      </p:sp>
      <p:sp>
        <p:nvSpPr>
          <p:cNvPr id="4" name="CuadroTexto 3"/>
          <p:cNvSpPr txBox="1"/>
          <p:nvPr/>
        </p:nvSpPr>
        <p:spPr>
          <a:xfrm>
            <a:off x="838201" y="2606040"/>
            <a:ext cx="105155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3200" dirty="0" smtClean="0"/>
              <a:t>Paga tu refrendo 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3200" dirty="0" smtClean="0"/>
              <a:t>Requisitos trámites vehiculares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3200" dirty="0" smtClean="0"/>
              <a:t>Comprobantes fiscales (CFDI)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3200" dirty="0" smtClean="0"/>
              <a:t>Lugares de pago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3200" dirty="0" smtClean="0"/>
              <a:t>Lugares de pago cercanos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3200" dirty="0" smtClean="0"/>
              <a:t>Kioscos GTO</a:t>
            </a:r>
            <a:endParaRPr lang="es-MX" sz="3200" dirty="0"/>
          </a:p>
        </p:txBody>
      </p:sp>
    </p:spTree>
    <p:extLst>
      <p:ext uri="{BB962C8B-B14F-4D97-AF65-F5344CB8AC3E}">
        <p14:creationId xmlns:p14="http://schemas.microsoft.com/office/powerpoint/2010/main" val="40102650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9ECD33"/>
      </a:accent1>
      <a:accent2>
        <a:srgbClr val="E19933"/>
      </a:accent2>
      <a:accent3>
        <a:srgbClr val="DC5D3D"/>
      </a:accent3>
      <a:accent4>
        <a:srgbClr val="A967CB"/>
      </a:accent4>
      <a:accent5>
        <a:srgbClr val="5EA5DD"/>
      </a:accent5>
      <a:accent6>
        <a:srgbClr val="44BEA9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TM03457503[[fn=Citable]]</Template>
  <TotalTime>742</TotalTime>
  <Words>1251</Words>
  <Application>Microsoft Office PowerPoint</Application>
  <PresentationFormat>Panorámica</PresentationFormat>
  <Paragraphs>101</Paragraphs>
  <Slides>31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6" baseType="lpstr">
      <vt:lpstr>Arial</vt:lpstr>
      <vt:lpstr>Calibri</vt:lpstr>
      <vt:lpstr>Century Gothic</vt:lpstr>
      <vt:lpstr>Wingdings 2</vt:lpstr>
      <vt:lpstr>Citable</vt:lpstr>
      <vt:lpstr>Desarrollo de app web 12 de junio de 2019  Rodolfo Martínez Puente</vt:lpstr>
      <vt:lpstr>Empresas que implementan comercio electrónico </vt:lpstr>
      <vt:lpstr>Empresas que implementan comercio electrónico </vt:lpstr>
      <vt:lpstr>Empresas que implementan comercio electrónico </vt:lpstr>
      <vt:lpstr>Datos de la empresa a analizar</vt:lpstr>
      <vt:lpstr>Análisis del comercio electrónico</vt:lpstr>
      <vt:lpstr>¿Qué tipo de comercio electrónico tiene el sitio? </vt:lpstr>
      <vt:lpstr>¿De qué forma se realiza la transacción, desde el registro del usuario, la selección de artículo (por medio del carrito de compra), la selección de pago y la forma de envío? </vt:lpstr>
      <vt:lpstr>¿Qué tipos de pago se manejan en el sitio?, es decir, pago con tarjeta de crédito, depósito bancario, o alguna otra. </vt:lpstr>
      <vt:lpstr>¿La forma de realizar la transacción ha sido sencilla o complicada?, explica por qué. </vt:lpstr>
      <vt:lpstr>Para hacer la transacción, ¿el usuario debe registrarse? </vt:lpstr>
      <vt:lpstr>Datos de la empresa</vt:lpstr>
      <vt:lpstr>Secretaría de Finanzas, Inversión y Administración.</vt:lpstr>
      <vt:lpstr>Presentación de PowerPoint</vt:lpstr>
      <vt:lpstr>Análisis del sitio web </vt:lpstr>
      <vt:lpstr>Secciones del sitio</vt:lpstr>
      <vt:lpstr>Inicio</vt:lpstr>
      <vt:lpstr>Acerca de la secretaria</vt:lpstr>
      <vt:lpstr>tramites y servicios</vt:lpstr>
      <vt:lpstr>compras publicas</vt:lpstr>
      <vt:lpstr>Transparencia</vt:lpstr>
      <vt:lpstr>legislación</vt:lpstr>
      <vt:lpstr>Aviso legal</vt:lpstr>
      <vt:lpstr>Análisis del diseño del sitio web</vt:lpstr>
      <vt:lpstr>Presentación de PowerPoint</vt:lpstr>
      <vt:lpstr>Tamaño y cantidad </vt:lpstr>
      <vt:lpstr>Usabilidad y navegación </vt:lpstr>
      <vt:lpstr>Aplicaciones </vt:lpstr>
      <vt:lpstr>Gráficos y animaciones </vt:lpstr>
      <vt:lpstr>CONCLUSIÓN </vt:lpstr>
      <vt:lpstr>BIBLIOGRAFIA </vt:lpstr>
    </vt:vector>
  </TitlesOfParts>
  <Company>SEG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JuanyTrec</dc:creator>
  <cp:lastModifiedBy>DELEGACION</cp:lastModifiedBy>
  <cp:revision>12</cp:revision>
  <dcterms:created xsi:type="dcterms:W3CDTF">2019-06-12T18:40:58Z</dcterms:created>
  <dcterms:modified xsi:type="dcterms:W3CDTF">2019-06-17T03:21:32Z</dcterms:modified>
</cp:coreProperties>
</file>